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23" r:id="rId4"/>
  </p:sldMasterIdLst>
  <p:notesMasterIdLst>
    <p:notesMasterId r:id="rId26"/>
  </p:notesMasterIdLst>
  <p:handoutMasterIdLst>
    <p:handoutMasterId r:id="rId27"/>
  </p:handoutMasterIdLst>
  <p:sldIdLst>
    <p:sldId id="370" r:id="rId5"/>
    <p:sldId id="426" r:id="rId6"/>
    <p:sldId id="441" r:id="rId7"/>
    <p:sldId id="442" r:id="rId8"/>
    <p:sldId id="395" r:id="rId9"/>
    <p:sldId id="394" r:id="rId10"/>
    <p:sldId id="444" r:id="rId11"/>
    <p:sldId id="443" r:id="rId12"/>
    <p:sldId id="434" r:id="rId13"/>
    <p:sldId id="436" r:id="rId14"/>
    <p:sldId id="445" r:id="rId15"/>
    <p:sldId id="446" r:id="rId16"/>
    <p:sldId id="447" r:id="rId17"/>
    <p:sldId id="448" r:id="rId18"/>
    <p:sldId id="450" r:id="rId19"/>
    <p:sldId id="449" r:id="rId20"/>
    <p:sldId id="451" r:id="rId21"/>
    <p:sldId id="452" r:id="rId22"/>
    <p:sldId id="453" r:id="rId23"/>
    <p:sldId id="454" r:id="rId24"/>
    <p:sldId id="440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eland, Jennifer" initials="WJ" lastIdx="2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9" autoAdjust="0"/>
    <p:restoredTop sz="90487" autoAdjust="0"/>
  </p:normalViewPr>
  <p:slideViewPr>
    <p:cSldViewPr>
      <p:cViewPr>
        <p:scale>
          <a:sx n="100" d="100"/>
          <a:sy n="100" d="100"/>
        </p:scale>
        <p:origin x="15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54778-1F49-4BC5-9631-26B7707896A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43199F-88F4-4418-960A-2036F53E1A2F}">
      <dgm:prSet phldrT="[Text]"/>
      <dgm:spPr/>
      <dgm:t>
        <a:bodyPr/>
        <a:lstStyle/>
        <a:p>
          <a:r>
            <a:rPr lang="en-US" dirty="0" smtClean="0"/>
            <a:t>Support multimodal uses and embrace </a:t>
          </a:r>
          <a:r>
            <a:rPr lang="en-US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complete street </a:t>
          </a:r>
          <a:r>
            <a:rPr lang="en-US" dirty="0" smtClean="0"/>
            <a:t>concepts</a:t>
          </a:r>
          <a:endParaRPr lang="en-US" dirty="0"/>
        </a:p>
      </dgm:t>
    </dgm:pt>
    <dgm:pt modelId="{8283737B-2FA1-4F2B-93AC-E6382D146AB4}" type="parTrans" cxnId="{05B61821-0002-4031-AB93-4C141E2206EC}">
      <dgm:prSet/>
      <dgm:spPr/>
      <dgm:t>
        <a:bodyPr/>
        <a:lstStyle/>
        <a:p>
          <a:endParaRPr lang="en-US"/>
        </a:p>
      </dgm:t>
    </dgm:pt>
    <dgm:pt modelId="{DFD98974-8B09-4851-9A1C-246486C7B96F}" type="sibTrans" cxnId="{05B61821-0002-4031-AB93-4C141E2206EC}">
      <dgm:prSet/>
      <dgm:spPr/>
      <dgm:t>
        <a:bodyPr/>
        <a:lstStyle/>
        <a:p>
          <a:endParaRPr lang="en-US"/>
        </a:p>
      </dgm:t>
    </dgm:pt>
    <dgm:pt modelId="{6AC21E78-B022-4D61-8FFD-6D074B458FB7}">
      <dgm:prSet phldrT="[Text]"/>
      <dgm:spPr/>
      <dgm:t>
        <a:bodyPr/>
        <a:lstStyle/>
        <a:p>
          <a:r>
            <a:rPr lang="en-US" dirty="0" smtClean="0"/>
            <a:t>Enhance the experience</a:t>
          </a:r>
          <a:r>
            <a:rPr lang="en-US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 for everyone,</a:t>
          </a:r>
          <a:r>
            <a:rPr lang="en-US" dirty="0" smtClean="0"/>
            <a:t> including pedestrians, cyclists, drivers, transit riders, and freight operators</a:t>
          </a:r>
          <a:endParaRPr lang="en-US" dirty="0"/>
        </a:p>
      </dgm:t>
    </dgm:pt>
    <dgm:pt modelId="{BADEB4C6-9B31-4684-9F92-581D3275DF49}" type="parTrans" cxnId="{A09CBCB2-6E1B-477B-9853-5F1B58E24B65}">
      <dgm:prSet/>
      <dgm:spPr/>
      <dgm:t>
        <a:bodyPr/>
        <a:lstStyle/>
        <a:p>
          <a:endParaRPr lang="en-US"/>
        </a:p>
      </dgm:t>
    </dgm:pt>
    <dgm:pt modelId="{B820F3B7-9B0A-4293-B90B-E260C0F74E9A}" type="sibTrans" cxnId="{A09CBCB2-6E1B-477B-9853-5F1B58E24B65}">
      <dgm:prSet/>
      <dgm:spPr/>
      <dgm:t>
        <a:bodyPr/>
        <a:lstStyle/>
        <a:p>
          <a:endParaRPr lang="en-US"/>
        </a:p>
      </dgm:t>
    </dgm:pt>
    <dgm:pt modelId="{733437AF-E999-442A-8AD7-E78A5B0DE86B}">
      <dgm:prSet phldrT="[Text]"/>
      <dgm:spPr/>
      <dgm:t>
        <a:bodyPr/>
        <a:lstStyle/>
        <a:p>
          <a:r>
            <a:rPr lang="en-US" dirty="0" smtClean="0"/>
            <a:t>Make Puyallup Avenue an </a:t>
          </a:r>
          <a:r>
            <a:rPr lang="en-US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inviting place </a:t>
          </a:r>
          <a:r>
            <a:rPr lang="en-US" dirty="0" smtClean="0"/>
            <a:t>where people want to visit </a:t>
          </a:r>
          <a:endParaRPr lang="en-US" dirty="0"/>
        </a:p>
      </dgm:t>
    </dgm:pt>
    <dgm:pt modelId="{45F9A5AB-A6A0-47A0-A025-3A1798811CCF}" type="parTrans" cxnId="{35294FFA-3156-4E3A-86BC-38142C04D09A}">
      <dgm:prSet/>
      <dgm:spPr/>
      <dgm:t>
        <a:bodyPr/>
        <a:lstStyle/>
        <a:p>
          <a:endParaRPr lang="en-US"/>
        </a:p>
      </dgm:t>
    </dgm:pt>
    <dgm:pt modelId="{9B7A97A0-8A72-4A9E-A5B0-93DD7192525B}" type="sibTrans" cxnId="{35294FFA-3156-4E3A-86BC-38142C04D09A}">
      <dgm:prSet/>
      <dgm:spPr/>
      <dgm:t>
        <a:bodyPr/>
        <a:lstStyle/>
        <a:p>
          <a:endParaRPr lang="en-US"/>
        </a:p>
      </dgm:t>
    </dgm:pt>
    <dgm:pt modelId="{1EC1CC54-C671-4B70-8665-3D13C7C0CA68}" type="pres">
      <dgm:prSet presAssocID="{BB854778-1F49-4BC5-9631-26B7707896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D32158-195C-4BEE-B2AD-7827D7D3DB2A}" type="pres">
      <dgm:prSet presAssocID="{3743199F-88F4-4418-960A-2036F53E1A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04C22-DAD7-40F0-86A6-53D79F2CFCC0}" type="pres">
      <dgm:prSet presAssocID="{DFD98974-8B09-4851-9A1C-246486C7B96F}" presName="sibTrans" presStyleCnt="0"/>
      <dgm:spPr/>
    </dgm:pt>
    <dgm:pt modelId="{AE183018-0CD5-4559-9871-79F4E082F0CB}" type="pres">
      <dgm:prSet presAssocID="{6AC21E78-B022-4D61-8FFD-6D074B458F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E2DB2-3407-47AD-A9DB-1512087284A7}" type="pres">
      <dgm:prSet presAssocID="{B820F3B7-9B0A-4293-B90B-E260C0F74E9A}" presName="sibTrans" presStyleCnt="0"/>
      <dgm:spPr/>
    </dgm:pt>
    <dgm:pt modelId="{F7789976-263E-4BA8-93FD-319C8C37EA31}" type="pres">
      <dgm:prSet presAssocID="{733437AF-E999-442A-8AD7-E78A5B0DE8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206C2D-396E-4192-9143-41A093FC2F75}" type="presOf" srcId="{3743199F-88F4-4418-960A-2036F53E1A2F}" destId="{EED32158-195C-4BEE-B2AD-7827D7D3DB2A}" srcOrd="0" destOrd="0" presId="urn:microsoft.com/office/officeart/2005/8/layout/default"/>
    <dgm:cxn modelId="{05B61821-0002-4031-AB93-4C141E2206EC}" srcId="{BB854778-1F49-4BC5-9631-26B7707896AE}" destId="{3743199F-88F4-4418-960A-2036F53E1A2F}" srcOrd="0" destOrd="0" parTransId="{8283737B-2FA1-4F2B-93AC-E6382D146AB4}" sibTransId="{DFD98974-8B09-4851-9A1C-246486C7B96F}"/>
    <dgm:cxn modelId="{A09CBCB2-6E1B-477B-9853-5F1B58E24B65}" srcId="{BB854778-1F49-4BC5-9631-26B7707896AE}" destId="{6AC21E78-B022-4D61-8FFD-6D074B458FB7}" srcOrd="1" destOrd="0" parTransId="{BADEB4C6-9B31-4684-9F92-581D3275DF49}" sibTransId="{B820F3B7-9B0A-4293-B90B-E260C0F74E9A}"/>
    <dgm:cxn modelId="{81D29110-7F8F-4932-8F18-8B99F28FC8A0}" type="presOf" srcId="{6AC21E78-B022-4D61-8FFD-6D074B458FB7}" destId="{AE183018-0CD5-4559-9871-79F4E082F0CB}" srcOrd="0" destOrd="0" presId="urn:microsoft.com/office/officeart/2005/8/layout/default"/>
    <dgm:cxn modelId="{835A1E3A-1582-451A-9A6F-F5D44903466B}" type="presOf" srcId="{733437AF-E999-442A-8AD7-E78A5B0DE86B}" destId="{F7789976-263E-4BA8-93FD-319C8C37EA31}" srcOrd="0" destOrd="0" presId="urn:microsoft.com/office/officeart/2005/8/layout/default"/>
    <dgm:cxn modelId="{0921FF22-7CB0-4DEA-8569-76ED1318702A}" type="presOf" srcId="{BB854778-1F49-4BC5-9631-26B7707896AE}" destId="{1EC1CC54-C671-4B70-8665-3D13C7C0CA68}" srcOrd="0" destOrd="0" presId="urn:microsoft.com/office/officeart/2005/8/layout/default"/>
    <dgm:cxn modelId="{35294FFA-3156-4E3A-86BC-38142C04D09A}" srcId="{BB854778-1F49-4BC5-9631-26B7707896AE}" destId="{733437AF-E999-442A-8AD7-E78A5B0DE86B}" srcOrd="2" destOrd="0" parTransId="{45F9A5AB-A6A0-47A0-A025-3A1798811CCF}" sibTransId="{9B7A97A0-8A72-4A9E-A5B0-93DD7192525B}"/>
    <dgm:cxn modelId="{9CDED608-3BA4-429B-B921-597E25A60AEA}" type="presParOf" srcId="{1EC1CC54-C671-4B70-8665-3D13C7C0CA68}" destId="{EED32158-195C-4BEE-B2AD-7827D7D3DB2A}" srcOrd="0" destOrd="0" presId="urn:microsoft.com/office/officeart/2005/8/layout/default"/>
    <dgm:cxn modelId="{00EB5293-BE94-44DE-BB8C-CFC8DFF22934}" type="presParOf" srcId="{1EC1CC54-C671-4B70-8665-3D13C7C0CA68}" destId="{79D04C22-DAD7-40F0-86A6-53D79F2CFCC0}" srcOrd="1" destOrd="0" presId="urn:microsoft.com/office/officeart/2005/8/layout/default"/>
    <dgm:cxn modelId="{C0D877B1-B30B-498E-96B8-8437A3E02B57}" type="presParOf" srcId="{1EC1CC54-C671-4B70-8665-3D13C7C0CA68}" destId="{AE183018-0CD5-4559-9871-79F4E082F0CB}" srcOrd="2" destOrd="0" presId="urn:microsoft.com/office/officeart/2005/8/layout/default"/>
    <dgm:cxn modelId="{D552F5FC-C364-4548-A94D-E61CF83E34CE}" type="presParOf" srcId="{1EC1CC54-C671-4B70-8665-3D13C7C0CA68}" destId="{B0EE2DB2-3407-47AD-A9DB-1512087284A7}" srcOrd="3" destOrd="0" presId="urn:microsoft.com/office/officeart/2005/8/layout/default"/>
    <dgm:cxn modelId="{D1442FCB-0356-4213-B6F5-0197703E0289}" type="presParOf" srcId="{1EC1CC54-C671-4B70-8665-3D13C7C0CA68}" destId="{F7789976-263E-4BA8-93FD-319C8C37EA3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32158-195C-4BEE-B2AD-7827D7D3DB2A}">
      <dsp:nvSpPr>
        <dsp:cNvPr id="0" name=""/>
        <dsp:cNvSpPr/>
      </dsp:nvSpPr>
      <dsp:spPr>
        <a:xfrm>
          <a:off x="329282" y="2455"/>
          <a:ext cx="4040683" cy="2424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Support multimodal uses and embrace </a:t>
          </a:r>
          <a:r>
            <a:rPr lang="en-US" sz="28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complete street </a:t>
          </a:r>
          <a:r>
            <a:rPr lang="en-US" sz="2800" kern="1200" dirty="0" smtClean="0"/>
            <a:t>concepts</a:t>
          </a:r>
          <a:endParaRPr lang="en-US" sz="2800" kern="1200" dirty="0"/>
        </a:p>
      </dsp:txBody>
      <dsp:txXfrm>
        <a:off x="329282" y="2455"/>
        <a:ext cx="4040683" cy="2424410"/>
      </dsp:txXfrm>
    </dsp:sp>
    <dsp:sp modelId="{AE183018-0CD5-4559-9871-79F4E082F0CB}">
      <dsp:nvSpPr>
        <dsp:cNvPr id="0" name=""/>
        <dsp:cNvSpPr/>
      </dsp:nvSpPr>
      <dsp:spPr>
        <a:xfrm>
          <a:off x="4774034" y="2455"/>
          <a:ext cx="4040683" cy="2424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Enhance the experience</a:t>
          </a:r>
          <a:r>
            <a:rPr lang="en-US" sz="28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 for everyone,</a:t>
          </a:r>
          <a:r>
            <a:rPr lang="en-US" sz="2800" kern="1200" dirty="0" smtClean="0"/>
            <a:t> including pedestrians, cyclists, drivers, transit riders, and freight operators</a:t>
          </a:r>
          <a:endParaRPr lang="en-US" sz="2800" kern="1200" dirty="0"/>
        </a:p>
      </dsp:txBody>
      <dsp:txXfrm>
        <a:off x="4774034" y="2455"/>
        <a:ext cx="4040683" cy="2424410"/>
      </dsp:txXfrm>
    </dsp:sp>
    <dsp:sp modelId="{F7789976-263E-4BA8-93FD-319C8C37EA31}">
      <dsp:nvSpPr>
        <dsp:cNvPr id="0" name=""/>
        <dsp:cNvSpPr/>
      </dsp:nvSpPr>
      <dsp:spPr>
        <a:xfrm>
          <a:off x="2551658" y="2830934"/>
          <a:ext cx="4040683" cy="2424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Make Puyallup Avenue an </a:t>
          </a:r>
          <a:r>
            <a:rPr lang="en-US" sz="28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inviting place </a:t>
          </a:r>
          <a:r>
            <a:rPr lang="en-US" sz="2800" kern="1200" dirty="0" smtClean="0"/>
            <a:t>where people want to visit </a:t>
          </a:r>
          <a:endParaRPr lang="en-US" sz="2800" kern="1200" dirty="0"/>
        </a:p>
      </dsp:txBody>
      <dsp:txXfrm>
        <a:off x="2551658" y="2830934"/>
        <a:ext cx="4040683" cy="2424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2228DC10-97E7-4B94-85D5-6341EE3B395C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AA8070CB-EED1-49F8-AD01-AF173AC8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43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55A3F26C-7769-4FBA-B4E9-CA8052C25D1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FB05917B-B1E6-49DD-A43B-9BC8793E2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5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58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29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57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11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01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79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1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7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0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2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56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03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list of the top TEN overall results.</a:t>
            </a:r>
          </a:p>
          <a:p>
            <a:r>
              <a:rPr lang="en-US" dirty="0" smtClean="0"/>
              <a:t>Examples </a:t>
            </a:r>
            <a:r>
              <a:rPr lang="en-US" dirty="0"/>
              <a:t>of “Other”:</a:t>
            </a:r>
          </a:p>
          <a:p>
            <a:pPr marL="181213" indent="-181213">
              <a:buFont typeface="Arial" panose="020B0604020202020204" pitchFamily="34" charset="0"/>
              <a:buChar char="•"/>
            </a:pPr>
            <a:r>
              <a:rPr lang="en-US" dirty="0"/>
              <a:t>Safety</a:t>
            </a:r>
          </a:p>
          <a:p>
            <a:pPr marL="181213" indent="-181213">
              <a:buFont typeface="Arial" panose="020B0604020202020204" pitchFamily="34" charset="0"/>
              <a:buChar char="•"/>
            </a:pPr>
            <a:r>
              <a:rPr lang="en-US" dirty="0"/>
              <a:t>Street lights</a:t>
            </a:r>
          </a:p>
          <a:p>
            <a:pPr marL="181213" indent="-181213">
              <a:buFont typeface="Arial" panose="020B0604020202020204" pitchFamily="34" charset="0"/>
              <a:buChar char="•"/>
            </a:pPr>
            <a:r>
              <a:rPr lang="en-US" dirty="0"/>
              <a:t>Storefront improvement</a:t>
            </a:r>
          </a:p>
          <a:p>
            <a:pPr marL="181213" indent="-181213">
              <a:buFont typeface="Arial" panose="020B0604020202020204" pitchFamily="34" charset="0"/>
              <a:buChar char="•"/>
            </a:pPr>
            <a:r>
              <a:rPr lang="en-US" dirty="0"/>
              <a:t>More retail/mixed use</a:t>
            </a:r>
          </a:p>
          <a:p>
            <a:pPr marL="181213" indent="-181213">
              <a:buFont typeface="Arial" panose="020B0604020202020204" pitchFamily="34" charset="0"/>
              <a:buChar char="•"/>
            </a:pPr>
            <a:r>
              <a:rPr lang="en-US" dirty="0"/>
              <a:t>Better transit/</a:t>
            </a:r>
            <a:r>
              <a:rPr lang="en-US" dirty="0" err="1"/>
              <a:t>ped</a:t>
            </a:r>
            <a:r>
              <a:rPr lang="en-US" dirty="0"/>
              <a:t>/bike connections</a:t>
            </a:r>
          </a:p>
          <a:p>
            <a:pPr marL="181213" indent="-181213">
              <a:buFont typeface="Arial" panose="020B0604020202020204" pitchFamily="34" charset="0"/>
              <a:buChar char="•"/>
            </a:pPr>
            <a:r>
              <a:rPr lang="en-US" dirty="0"/>
              <a:t>Road maintenance (potholes)</a:t>
            </a:r>
          </a:p>
          <a:p>
            <a:pPr marL="181213" indent="-181213">
              <a:buFont typeface="Arial" panose="020B0604020202020204" pitchFamily="34" charset="0"/>
              <a:buChar char="•"/>
            </a:pPr>
            <a:r>
              <a:rPr lang="en-US" dirty="0"/>
              <a:t>Noise (trains and construction)</a:t>
            </a:r>
          </a:p>
          <a:p>
            <a:pPr marL="181213" indent="-181213">
              <a:buFont typeface="Arial" panose="020B0604020202020204" pitchFamily="34" charset="0"/>
              <a:buChar char="•"/>
            </a:pPr>
            <a:r>
              <a:rPr lang="en-US" dirty="0"/>
              <a:t>Parking</a:t>
            </a:r>
          </a:p>
          <a:p>
            <a:pPr marL="181213" indent="-181213">
              <a:buFont typeface="Arial" panose="020B0604020202020204" pitchFamily="34" charset="0"/>
              <a:buChar char="•"/>
            </a:pPr>
            <a:r>
              <a:rPr lang="en-US" dirty="0"/>
              <a:t>Gateway features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4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84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45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4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5181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Nelson\Nygaard Consulting Associates,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839200" y="6648450"/>
            <a:ext cx="228600" cy="190500"/>
          </a:xfrm>
        </p:spPr>
        <p:txBody>
          <a:bodyPr/>
          <a:lstStyle/>
          <a:p>
            <a:fld id="{EF8975CA-FC1A-432C-9063-AC793FCA7F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334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334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Nelson\Nygaard Consulting Associates, Inc.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181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Picture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05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48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Picture Info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Nelson\Nygaard Consulting Associates, Inc.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433060" y="3025140"/>
            <a:ext cx="6324600" cy="731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7772400" cy="63246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bg1"/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04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92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33400" y="990600"/>
            <a:ext cx="81534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bg1"/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45720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Nelson\Nygaard Consulting Associates, Inc.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839200" y="6629400"/>
            <a:ext cx="228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F8975CA-FC1A-432C-9063-AC793FCA7F0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33400" y="990600"/>
            <a:ext cx="81534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33400" y="990600"/>
            <a:ext cx="81534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3400" y="990600"/>
            <a:ext cx="81534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33400" y="990600"/>
            <a:ext cx="81534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33400" y="990600"/>
            <a:ext cx="81534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8" r:id="rId3"/>
    <p:sldLayoutId id="2147484329" r:id="rId4"/>
    <p:sldLayoutId id="2147484330" r:id="rId5"/>
    <p:sldLayoutId id="2147484333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■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732878" y="4932495"/>
            <a:ext cx="802931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chemeClr val="bg1"/>
                </a:solidFill>
              </a:rPr>
              <a:t>Puyallup Avenue Transit/Complete Street Improvement Project</a:t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Conceptual Phase Evaluation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228600" y="5943600"/>
            <a:ext cx="5638801" cy="68580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Transit-Oriented Development Advisory Group (</a:t>
            </a:r>
            <a:r>
              <a:rPr lang="en-US" sz="1400" b="1" dirty="0" err="1" smtClean="0">
                <a:solidFill>
                  <a:schemeClr val="bg1"/>
                </a:solidFill>
              </a:rPr>
              <a:t>TODAG</a:t>
            </a:r>
            <a:r>
              <a:rPr lang="en-US" sz="1400" b="1" dirty="0" smtClean="0">
                <a:solidFill>
                  <a:schemeClr val="bg1"/>
                </a:solidFill>
              </a:rPr>
              <a:t>)</a:t>
            </a:r>
          </a:p>
          <a:p>
            <a:pPr lvl="0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December 21, 2020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66" y="5808894"/>
            <a:ext cx="569171" cy="820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5590" b="-140"/>
          <a:stretch/>
        </p:blipFill>
        <p:spPr bwMode="auto">
          <a:xfrm>
            <a:off x="6321561" y="-507347"/>
            <a:ext cx="3276600" cy="2640947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7"/>
          <a:stretch/>
        </p:blipFill>
        <p:spPr bwMode="auto">
          <a:xfrm>
            <a:off x="-105335" y="2217239"/>
            <a:ext cx="3276600" cy="1994266"/>
          </a:xfrm>
          <a:prstGeom prst="rect">
            <a:avLst/>
          </a:prstGeom>
          <a:noFill/>
        </p:spPr>
      </p:pic>
      <p:pic>
        <p:nvPicPr>
          <p:cNvPr id="14" name="Picture 59" descr="https://upload.wikimedia.org/wikipedia/commons/thumb/3/33/Tacoma_Dome_Station_parking_garage.jpg/300px-Tacoma_Dome_Station_parking_garag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365" r="821" b="-365"/>
          <a:stretch/>
        </p:blipFill>
        <p:spPr bwMode="auto">
          <a:xfrm>
            <a:off x="-76200" y="-399490"/>
            <a:ext cx="3249706" cy="253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91" descr="IMG_48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01"/>
          <a:stretch>
            <a:fillRect/>
          </a:stretch>
        </p:blipFill>
        <p:spPr bwMode="auto">
          <a:xfrm>
            <a:off x="3276600" y="-441131"/>
            <a:ext cx="2941867" cy="256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D St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4" b="18204"/>
          <a:stretch/>
        </p:blipFill>
        <p:spPr bwMode="auto">
          <a:xfrm>
            <a:off x="3276601" y="2219446"/>
            <a:ext cx="2971800" cy="197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4"/>
          <a:stretch/>
        </p:blipFill>
        <p:spPr bwMode="auto">
          <a:xfrm>
            <a:off x="6352937" y="2217239"/>
            <a:ext cx="2944784" cy="1973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1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Alternative 4 </a:t>
            </a:r>
            <a:r>
              <a:rPr lang="en-US" sz="2400" dirty="0" smtClean="0"/>
              <a:t>(no parking E. C St. to E. G St.)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51885"/>
            <a:ext cx="5486400" cy="187151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910288"/>
            <a:ext cx="5486400" cy="194771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2912078"/>
            <a:ext cx="5410200" cy="199821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57600" y="3505200"/>
            <a:ext cx="609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Draft Concept Review </a:t>
            </a:r>
            <a:r>
              <a:rPr lang="en-US" dirty="0" smtClean="0"/>
              <a:t>– Parking on North Side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006158"/>
            <a:ext cx="7144224" cy="52422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20655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Dimensions/layout </a:t>
            </a:r>
            <a:r>
              <a:rPr lang="en-US" sz="1600" dirty="0">
                <a:solidFill>
                  <a:srgbClr val="0070C0"/>
                </a:solidFill>
              </a:rPr>
              <a:t>cannot be confirmed until survey is complete, right-of-way width determined, and feedback received from other </a:t>
            </a:r>
            <a:r>
              <a:rPr lang="en-US" sz="1600" dirty="0" smtClean="0">
                <a:solidFill>
                  <a:srgbClr val="0070C0"/>
                </a:solidFill>
              </a:rPr>
              <a:t>stakeholders/regulators/designers</a:t>
            </a:r>
            <a:r>
              <a:rPr lang="en-US" sz="16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05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Draft Concept Review </a:t>
            </a:r>
            <a:r>
              <a:rPr lang="en-US" dirty="0" smtClean="0"/>
              <a:t>– Parking on North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4850" y="5725120"/>
            <a:ext cx="7981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Dimensions/layout cannot be confirmed until survey is </a:t>
            </a:r>
            <a:r>
              <a:rPr lang="en-US" dirty="0" smtClean="0">
                <a:solidFill>
                  <a:srgbClr val="0070C0"/>
                </a:solidFill>
              </a:rPr>
              <a:t>complete, right-of-way </a:t>
            </a:r>
            <a:r>
              <a:rPr lang="en-US" dirty="0">
                <a:solidFill>
                  <a:srgbClr val="0070C0"/>
                </a:solidFill>
              </a:rPr>
              <a:t>width </a:t>
            </a:r>
            <a:r>
              <a:rPr lang="en-US" dirty="0" smtClean="0">
                <a:solidFill>
                  <a:srgbClr val="0070C0"/>
                </a:solidFill>
              </a:rPr>
              <a:t>determined, </a:t>
            </a:r>
            <a:r>
              <a:rPr lang="en-US" dirty="0">
                <a:solidFill>
                  <a:srgbClr val="0070C0"/>
                </a:solidFill>
              </a:rPr>
              <a:t>and feedback </a:t>
            </a:r>
            <a:r>
              <a:rPr lang="en-US" dirty="0" smtClean="0">
                <a:solidFill>
                  <a:srgbClr val="0070C0"/>
                </a:solidFill>
              </a:rPr>
              <a:t>received </a:t>
            </a:r>
            <a:r>
              <a:rPr lang="en-US" dirty="0">
                <a:solidFill>
                  <a:srgbClr val="0070C0"/>
                </a:solidFill>
              </a:rPr>
              <a:t>from other stakeholders</a:t>
            </a:r>
            <a:r>
              <a:rPr lang="en-US" dirty="0" smtClean="0">
                <a:solidFill>
                  <a:srgbClr val="0070C0"/>
                </a:solidFill>
              </a:rPr>
              <a:t>/ regulators/designers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71800" y="3429000"/>
            <a:ext cx="0" cy="6096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287835"/>
            <a:ext cx="7924800" cy="4251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282123"/>
            <a:ext cx="1390650" cy="247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5" y="4951087"/>
            <a:ext cx="8001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09214"/>
            <a:ext cx="8229600" cy="73152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Draft Concept Review </a:t>
            </a:r>
            <a:r>
              <a:rPr lang="en-US" dirty="0" smtClean="0"/>
              <a:t>– Parking on Both Sides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780106"/>
            <a:ext cx="7724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Dimensions/layout cannot be confirmed until survey is complete, right-of-way width determined, and feedback received from other stakeholders/ regulators/designers.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95600" y="3429000"/>
            <a:ext cx="0" cy="6096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705600" y="3352800"/>
            <a:ext cx="0" cy="6096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530860"/>
            <a:ext cx="8553450" cy="4276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5" y="1058844"/>
            <a:ext cx="5200650" cy="47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012" y="2852439"/>
            <a:ext cx="2809875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424" y="5465781"/>
            <a:ext cx="1400176" cy="2852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300" y="4769955"/>
            <a:ext cx="361950" cy="1238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4769955"/>
            <a:ext cx="361950" cy="1238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4741379"/>
            <a:ext cx="476250" cy="180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1500" y="5246918"/>
            <a:ext cx="8001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u="sng" dirty="0" smtClean="0">
                <a:solidFill>
                  <a:srgbClr val="FF0000"/>
                </a:solidFill>
              </a:rPr>
              <a:t>Draft/Concept Review </a:t>
            </a:r>
            <a:r>
              <a:rPr lang="en-US" sz="2400" dirty="0" smtClean="0"/>
              <a:t>– </a:t>
            </a:r>
            <a:r>
              <a:rPr lang="en-US" sz="2400" dirty="0"/>
              <a:t>E. C St. to E. E St.</a:t>
            </a:r>
            <a:br>
              <a:rPr lang="en-US" sz="2400" dirty="0"/>
            </a:br>
            <a:r>
              <a:rPr lang="en-US" sz="2400" dirty="0" smtClean="0"/>
              <a:t>Existing Puyallup Avenue On-Street Parking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43786" y="2662423"/>
            <a:ext cx="17002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No parking changes tentatively anticipated from E. E St. to E. G St. on Puyallup Ave.</a:t>
            </a:r>
            <a:endParaRPr lang="en-US" sz="1000" b="1" u="sng" dirty="0"/>
          </a:p>
          <a:p>
            <a:pPr>
              <a:spcAft>
                <a:spcPts val="600"/>
              </a:spcAft>
            </a:pPr>
            <a:endParaRPr lang="en-US" sz="1200" b="1" u="sng" dirty="0" smtClean="0"/>
          </a:p>
          <a:p>
            <a:pPr>
              <a:spcAft>
                <a:spcPts val="600"/>
              </a:spcAft>
            </a:pPr>
            <a:r>
              <a:rPr lang="en-US" sz="1200" b="1" u="sng" dirty="0" smtClean="0"/>
              <a:t>Existing Stall Count: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11 North 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 smtClean="0"/>
              <a:t>10 South Side</a:t>
            </a:r>
          </a:p>
          <a:p>
            <a:r>
              <a:rPr lang="en-US" sz="1200" dirty="0" smtClean="0"/>
              <a:t>     21 Total Stalls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29" y="1362486"/>
            <a:ext cx="7126157" cy="4657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935" y="1192407"/>
            <a:ext cx="1962150" cy="1409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700" y="4584787"/>
            <a:ext cx="1943100" cy="581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9935" y="3386318"/>
            <a:ext cx="256229" cy="60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425"/>
            <a:ext cx="8229600" cy="731520"/>
          </a:xfrm>
        </p:spPr>
        <p:txBody>
          <a:bodyPr>
            <a:noAutofit/>
          </a:bodyPr>
          <a:lstStyle/>
          <a:p>
            <a:pPr algn="ctr"/>
            <a:r>
              <a:rPr lang="en-US" sz="2400" u="sng" dirty="0" smtClean="0">
                <a:solidFill>
                  <a:srgbClr val="FF0000"/>
                </a:solidFill>
              </a:rPr>
              <a:t>Draft/Concept Review </a:t>
            </a:r>
            <a:r>
              <a:rPr lang="en-US" sz="2400" dirty="0" smtClean="0"/>
              <a:t>– E</a:t>
            </a:r>
            <a:r>
              <a:rPr lang="en-US" sz="2400" dirty="0"/>
              <a:t>. C </a:t>
            </a:r>
            <a:r>
              <a:rPr lang="en-US" sz="2400" dirty="0" smtClean="0"/>
              <a:t>St. to </a:t>
            </a:r>
            <a:r>
              <a:rPr lang="en-US" sz="2400" dirty="0"/>
              <a:t>E. E St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000" dirty="0" smtClean="0"/>
              <a:t>Tentative/Proposed Puyallup Avenue North Side Parking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05663" y="2654309"/>
            <a:ext cx="178593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No parking changes </a:t>
            </a:r>
            <a:r>
              <a:rPr lang="en-US" sz="1000" dirty="0" smtClean="0"/>
              <a:t>tentatively anticipated </a:t>
            </a:r>
            <a:r>
              <a:rPr lang="en-US" sz="1000" dirty="0"/>
              <a:t>from E. E </a:t>
            </a:r>
            <a:r>
              <a:rPr lang="en-US" sz="1000" dirty="0" smtClean="0"/>
              <a:t>St. to </a:t>
            </a:r>
            <a:r>
              <a:rPr lang="en-US" sz="1000" dirty="0"/>
              <a:t>E. G </a:t>
            </a:r>
            <a:r>
              <a:rPr lang="en-US" sz="1000" dirty="0" smtClean="0"/>
              <a:t>St. </a:t>
            </a:r>
            <a:r>
              <a:rPr lang="en-US" sz="1000" dirty="0"/>
              <a:t>on Puyallup </a:t>
            </a:r>
            <a:r>
              <a:rPr lang="en-US" sz="1000" dirty="0" smtClean="0"/>
              <a:t>Ave.</a:t>
            </a:r>
          </a:p>
          <a:p>
            <a:endParaRPr lang="en-US" sz="1000" b="1" u="sng" dirty="0" smtClean="0"/>
          </a:p>
          <a:p>
            <a:pPr>
              <a:spcAft>
                <a:spcPts val="600"/>
              </a:spcAft>
            </a:pPr>
            <a:r>
              <a:rPr lang="en-US" sz="1200" b="1" u="sng" dirty="0" smtClean="0"/>
              <a:t>Tentative/Proposed Stall Count: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13 North Side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Tentative loss of 8 Puyallup Ave stalls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Dimensions/layout </a:t>
            </a:r>
            <a:r>
              <a:rPr lang="en-US" sz="1200" dirty="0">
                <a:solidFill>
                  <a:srgbClr val="FF0000"/>
                </a:solidFill>
              </a:rPr>
              <a:t>cannot be confirmed until survey is complete &amp; stall placement reviewed by Traffic Section. </a:t>
            </a:r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b="1" u="sng" dirty="0">
              <a:solidFill>
                <a:srgbClr val="FF0000"/>
              </a:solidFill>
            </a:endParaRPr>
          </a:p>
          <a:p>
            <a:r>
              <a:rPr lang="en-US" sz="1200" b="1" u="sng" dirty="0" smtClean="0">
                <a:solidFill>
                  <a:srgbClr val="FF0000"/>
                </a:solidFill>
              </a:rPr>
              <a:t>Final </a:t>
            </a:r>
            <a:r>
              <a:rPr lang="en-US" sz="1200" b="1" u="sng" dirty="0">
                <a:solidFill>
                  <a:srgbClr val="FF0000"/>
                </a:solidFill>
              </a:rPr>
              <a:t>stall count may be significantly less than shown.</a:t>
            </a:r>
          </a:p>
          <a:p>
            <a:endParaRPr lang="en-US" sz="12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935" y="1192407"/>
            <a:ext cx="1962150" cy="1409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68" y="1140205"/>
            <a:ext cx="6981825" cy="510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336" y="3423731"/>
            <a:ext cx="263599" cy="666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6115050"/>
            <a:ext cx="10763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503"/>
            <a:ext cx="8229600" cy="731520"/>
          </a:xfrm>
        </p:spPr>
        <p:txBody>
          <a:bodyPr>
            <a:noAutofit/>
          </a:bodyPr>
          <a:lstStyle/>
          <a:p>
            <a:pPr algn="ctr"/>
            <a:r>
              <a:rPr lang="en-US" sz="2400" u="sng" dirty="0" smtClean="0">
                <a:solidFill>
                  <a:srgbClr val="FF0000"/>
                </a:solidFill>
              </a:rPr>
              <a:t>Draft/Concept Review </a:t>
            </a:r>
            <a:r>
              <a:rPr lang="en-US" sz="2400" dirty="0" smtClean="0"/>
              <a:t>– E. C St. to E. E St.</a:t>
            </a:r>
            <a:br>
              <a:rPr lang="en-US" sz="2400" dirty="0" smtClean="0"/>
            </a:br>
            <a:r>
              <a:rPr lang="en-US" sz="2000" dirty="0" smtClean="0"/>
              <a:t>Tentative Side Street Parking Options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33297"/>
            <a:ext cx="6896100" cy="5145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501" y="2535188"/>
            <a:ext cx="17144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u="sng" dirty="0"/>
              <a:t>Tentative/Proposed</a:t>
            </a:r>
            <a:r>
              <a:rPr lang="en-US" sz="1200" b="1" u="sng" dirty="0" smtClean="0"/>
              <a:t> Stall Count: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23 Existing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 smtClean="0"/>
              <a:t>44 </a:t>
            </a:r>
            <a:r>
              <a:rPr lang="en-US" sz="1200" u="sng" dirty="0"/>
              <a:t>P</a:t>
            </a:r>
            <a:r>
              <a:rPr lang="en-US" sz="1200" u="sng" dirty="0" smtClean="0"/>
              <a:t>roposed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21 Gained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Dimensions/layout </a:t>
            </a:r>
            <a:r>
              <a:rPr lang="en-US" sz="1200" dirty="0">
                <a:solidFill>
                  <a:srgbClr val="FF0000"/>
                </a:solidFill>
              </a:rPr>
              <a:t>cannot be confirmed until survey is complete </a:t>
            </a:r>
            <a:r>
              <a:rPr lang="en-US" sz="1200" dirty="0" smtClean="0">
                <a:solidFill>
                  <a:srgbClr val="FF0000"/>
                </a:solidFill>
              </a:rPr>
              <a:t>&amp; stall placement reviewed by Traffic Section. </a:t>
            </a:r>
          </a:p>
          <a:p>
            <a:endParaRPr lang="en-US" sz="1200" b="1" u="sng" dirty="0">
              <a:solidFill>
                <a:srgbClr val="FF0000"/>
              </a:solidFill>
            </a:endParaRPr>
          </a:p>
          <a:p>
            <a:r>
              <a:rPr lang="en-US" sz="1200" b="1" u="sng" dirty="0" smtClean="0">
                <a:solidFill>
                  <a:srgbClr val="FF0000"/>
                </a:solidFill>
              </a:rPr>
              <a:t>Final stall count may be significantly less than shown.</a:t>
            </a:r>
            <a:endParaRPr lang="en-US" sz="1200" b="1" u="sng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1" y="5586398"/>
            <a:ext cx="1638299" cy="904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125" y="1055807"/>
            <a:ext cx="1962150" cy="1409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3706207"/>
            <a:ext cx="809625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13"/>
            <a:ext cx="8229600" cy="731520"/>
          </a:xfrm>
        </p:spPr>
        <p:txBody>
          <a:bodyPr>
            <a:noAutofit/>
          </a:bodyPr>
          <a:lstStyle/>
          <a:p>
            <a:pPr algn="ctr"/>
            <a:r>
              <a:rPr lang="en-US" sz="2400" u="sng" dirty="0" smtClean="0">
                <a:solidFill>
                  <a:srgbClr val="FF0000"/>
                </a:solidFill>
              </a:rPr>
              <a:t>Draft/Concept Review </a:t>
            </a:r>
            <a:r>
              <a:rPr lang="en-US" sz="2400" dirty="0" smtClean="0"/>
              <a:t>– A St. to E. C St.</a:t>
            </a:r>
            <a:br>
              <a:rPr lang="en-US" sz="2400" dirty="0" smtClean="0"/>
            </a:br>
            <a:r>
              <a:rPr lang="en-US" sz="2000" dirty="0" smtClean="0"/>
              <a:t>Existing Puyallup Avenue On-Street Parking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76164" y="2524853"/>
            <a:ext cx="170021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No parking changes tentatively anticipated from E. E St. to E. G St. on Puyallup Ave.</a:t>
            </a:r>
            <a:endParaRPr lang="en-US" sz="1000" b="1" u="sng" dirty="0"/>
          </a:p>
          <a:p>
            <a:pPr>
              <a:spcAft>
                <a:spcPts val="600"/>
              </a:spcAft>
            </a:pPr>
            <a:endParaRPr lang="en-US" sz="1200" b="1" u="sng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u="sng" dirty="0" smtClean="0"/>
              <a:t>Tentative/Proposed Stall Count: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19 Existing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 smtClean="0"/>
              <a:t>14 Removed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     5 Stalls Remain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Dimensions/layout </a:t>
            </a:r>
            <a:r>
              <a:rPr lang="en-US" sz="1200" dirty="0">
                <a:solidFill>
                  <a:srgbClr val="FF0000"/>
                </a:solidFill>
              </a:rPr>
              <a:t>cannot be confirmed until survey is complete &amp; stall placement reviewed by Traffic Section. </a:t>
            </a:r>
            <a:endParaRPr lang="en-US" sz="12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b="1" u="sng" dirty="0" smtClean="0">
                <a:solidFill>
                  <a:srgbClr val="FF0000"/>
                </a:solidFill>
              </a:rPr>
              <a:t>Final </a:t>
            </a:r>
            <a:r>
              <a:rPr lang="en-US" sz="1200" b="1" u="sng" dirty="0">
                <a:solidFill>
                  <a:srgbClr val="FF0000"/>
                </a:solidFill>
              </a:rPr>
              <a:t>stall count may be significantly less than shown.</a:t>
            </a:r>
          </a:p>
          <a:p>
            <a:endParaRPr lang="en-US" sz="12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776" y="6085613"/>
            <a:ext cx="1943100" cy="581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1" y="1137115"/>
            <a:ext cx="7148989" cy="4874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525" y="1143728"/>
            <a:ext cx="1895475" cy="1381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3764" y="3200400"/>
            <a:ext cx="1733550" cy="409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3127" y="3148421"/>
            <a:ext cx="263599" cy="666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700588" y="4344440"/>
            <a:ext cx="371475" cy="933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890588" y="1546794"/>
            <a:ext cx="3714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151453"/>
            <a:ext cx="8229600" cy="731520"/>
          </a:xfrm>
        </p:spPr>
        <p:txBody>
          <a:bodyPr>
            <a:noAutofit/>
          </a:bodyPr>
          <a:lstStyle/>
          <a:p>
            <a:pPr algn="ctr"/>
            <a:r>
              <a:rPr lang="en-US" sz="2400" u="sng" dirty="0" smtClean="0">
                <a:solidFill>
                  <a:srgbClr val="FF0000"/>
                </a:solidFill>
              </a:rPr>
              <a:t>Draft/Concept Review </a:t>
            </a:r>
            <a:r>
              <a:rPr lang="en-US" sz="2400" dirty="0" smtClean="0"/>
              <a:t>– </a:t>
            </a:r>
            <a:r>
              <a:rPr lang="en-US" sz="2400" dirty="0"/>
              <a:t>A St. to E. C St.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Tentative Side Street Parking Options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33900" y="4517462"/>
            <a:ext cx="29194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u="sng" dirty="0"/>
              <a:t>Tentative/Proposed</a:t>
            </a:r>
            <a:r>
              <a:rPr lang="en-US" sz="1200" b="1" u="sng" dirty="0" smtClean="0"/>
              <a:t> Stall Count: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8 Existing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 smtClean="0"/>
              <a:t>16 </a:t>
            </a:r>
            <a:r>
              <a:rPr lang="en-US" sz="1200" u="sng" dirty="0"/>
              <a:t>P</a:t>
            </a:r>
            <a:r>
              <a:rPr lang="en-US" sz="1200" u="sng" dirty="0" smtClean="0"/>
              <a:t>roposed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 </a:t>
            </a:r>
            <a:r>
              <a:rPr lang="en-US" sz="1200" dirty="0" smtClean="0"/>
              <a:t>8 Gained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Dimensions/layout </a:t>
            </a:r>
            <a:r>
              <a:rPr lang="en-US" sz="1200" dirty="0">
                <a:solidFill>
                  <a:srgbClr val="FF0000"/>
                </a:solidFill>
              </a:rPr>
              <a:t>cannot be confirmed until survey is complete </a:t>
            </a:r>
            <a:r>
              <a:rPr lang="en-US" sz="1200" dirty="0" smtClean="0">
                <a:solidFill>
                  <a:srgbClr val="FF0000"/>
                </a:solidFill>
              </a:rPr>
              <a:t>&amp; stall placement reviewed by Traffic Section. </a:t>
            </a:r>
          </a:p>
          <a:p>
            <a:endParaRPr lang="en-US" sz="1200" b="1" u="sng" dirty="0">
              <a:solidFill>
                <a:srgbClr val="FF0000"/>
              </a:solidFill>
            </a:endParaRPr>
          </a:p>
          <a:p>
            <a:r>
              <a:rPr lang="en-US" sz="1200" b="1" u="sng" dirty="0" smtClean="0">
                <a:solidFill>
                  <a:srgbClr val="FF0000"/>
                </a:solidFill>
              </a:rPr>
              <a:t>Final stall count may be significantly less than shown.</a:t>
            </a:r>
            <a:endParaRPr lang="en-US" sz="1200" b="1" u="sng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706207"/>
            <a:ext cx="809625" cy="25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19200"/>
            <a:ext cx="7645452" cy="3157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" y="4652948"/>
            <a:ext cx="2095500" cy="1838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629143"/>
            <a:ext cx="1971675" cy="704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2274" y="2903255"/>
            <a:ext cx="371475" cy="933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713" y="2776255"/>
            <a:ext cx="809625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29644"/>
            <a:ext cx="8229600" cy="73152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Design Criteria Summary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4826" y="1295400"/>
            <a:ext cx="9249044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/>
              <a:t>Segment 1:  Neighborhood District - Pacific Ave to E. D St.</a:t>
            </a:r>
            <a:endParaRPr lang="en-US" u="sng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dirty="0" smtClean="0"/>
              <a:t>Maximize </a:t>
            </a:r>
            <a:r>
              <a:rPr lang="en-US" dirty="0"/>
              <a:t>parking by: </a:t>
            </a:r>
          </a:p>
          <a:p>
            <a:pPr marL="742950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/>
              <a:t>Maintaining curb-side parking (no net loss along Puyallup Ave, if possible)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Added angle parking along side streets, to the extent possible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Wide sidewalks w/ walkable, pedestrian friendly amenity zones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Protective street-edge landscape / street-tree buffer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Pedestrian safety (lighting, </a:t>
            </a:r>
            <a:r>
              <a:rPr lang="en-US" dirty="0" err="1"/>
              <a:t>CPTED</a:t>
            </a:r>
            <a:r>
              <a:rPr lang="en-US" dirty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350" y="3792248"/>
            <a:ext cx="8334375" cy="269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b="1" u="sng" dirty="0">
                <a:latin typeface="Arial" panose="020B0604020202020204" pitchFamily="34" charset="0"/>
                <a:ea typeface="Arial" panose="020B0604020202020204" pitchFamily="34" charset="0"/>
              </a:rPr>
              <a:t>Segment 2:  TOD District - E. D St. to E. G St</a:t>
            </a:r>
            <a:r>
              <a:rPr lang="en-US" b="1" u="sng" dirty="0" smtClean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Same 4 bullets as in the Neighborhood District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Ease of crossing and access to transit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available, consider </a:t>
            </a:r>
            <a:r>
              <a:rPr lang="en-US" dirty="0" err="1"/>
              <a:t>TLDE</a:t>
            </a:r>
            <a:r>
              <a:rPr lang="en-US" dirty="0"/>
              <a:t> improvements / connections in relation to Puyallup Ave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 term – Develop recommendations regarding use and timing of </a:t>
            </a:r>
            <a:r>
              <a:rPr lang="en-US" dirty="0" err="1"/>
              <a:t>HOV</a:t>
            </a:r>
            <a:r>
              <a:rPr lang="en-US" dirty="0"/>
              <a:t> / transit lane</a:t>
            </a:r>
            <a:endParaRPr lang="en-US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Schedule</a:t>
            </a:r>
            <a:endParaRPr lang="en-US" dirty="0">
              <a:solidFill>
                <a:srgbClr val="00659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7924801" cy="54102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TODAG</a:t>
            </a:r>
            <a:r>
              <a:rPr lang="en-US" sz="1800" dirty="0" smtClean="0"/>
              <a:t> provides recommendations to Transportation Commission by their January 20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meeting regarding following alternatives:</a:t>
            </a:r>
          </a:p>
          <a:p>
            <a:pPr lvl="1"/>
            <a:r>
              <a:rPr lang="en-US" sz="1600" dirty="0" smtClean="0"/>
              <a:t>Construct the project as proposed in the grant application (including reconfigured on-street parking/loading/rideshare zones)</a:t>
            </a:r>
          </a:p>
          <a:p>
            <a:pPr lvl="1"/>
            <a:r>
              <a:rPr lang="en-US" sz="1600" dirty="0" smtClean="0"/>
              <a:t>Request removal of </a:t>
            </a:r>
            <a:r>
              <a:rPr lang="en-US" sz="1600" dirty="0" err="1" smtClean="0"/>
              <a:t>HOV</a:t>
            </a:r>
            <a:r>
              <a:rPr lang="en-US" sz="1600" dirty="0" smtClean="0"/>
              <a:t> lane between E. C St. &amp; E. G St.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Return the grant to the funding agency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Transportation Commission receives </a:t>
            </a:r>
            <a:r>
              <a:rPr lang="en-US" sz="1800" dirty="0" err="1" smtClean="0"/>
              <a:t>TODAG</a:t>
            </a:r>
            <a:r>
              <a:rPr lang="en-US" sz="1800" dirty="0" smtClean="0"/>
              <a:t> and </a:t>
            </a:r>
            <a:r>
              <a:rPr lang="en-US" sz="1800" dirty="0" err="1" smtClean="0"/>
              <a:t>BPTAG</a:t>
            </a:r>
            <a:r>
              <a:rPr lang="en-US" sz="1800" dirty="0" smtClean="0"/>
              <a:t> recommendations, updates prior recommendations as needed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PW works with </a:t>
            </a:r>
            <a:r>
              <a:rPr lang="en-US" sz="1800" dirty="0" err="1" smtClean="0"/>
              <a:t>PSRC</a:t>
            </a:r>
            <a:r>
              <a:rPr lang="en-US" sz="1800" dirty="0" smtClean="0"/>
              <a:t> to understand impacts of removal of </a:t>
            </a:r>
            <a:r>
              <a:rPr lang="en-US" sz="1800" dirty="0" err="1" smtClean="0"/>
              <a:t>HOV</a:t>
            </a:r>
            <a:r>
              <a:rPr lang="en-US" sz="1800" dirty="0" smtClean="0"/>
              <a:t>/Transit lane between E. C and E. G Streets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PW presents to the Infrastructure, Planning and Sustainability Committee in March</a:t>
            </a:r>
          </a:p>
          <a:p>
            <a:r>
              <a:rPr lang="en-US" sz="1800" dirty="0" smtClean="0"/>
              <a:t>Assuming grant moves forward:</a:t>
            </a:r>
          </a:p>
          <a:p>
            <a:pPr lvl="1"/>
            <a:r>
              <a:rPr lang="en-US" sz="1600" dirty="0" smtClean="0"/>
              <a:t>Funding obligation begins April–May</a:t>
            </a:r>
          </a:p>
          <a:p>
            <a:pPr lvl="1"/>
            <a:r>
              <a:rPr lang="en-US" sz="1600" dirty="0" smtClean="0"/>
              <a:t>Design: June/July 2021 - December 2023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29644"/>
            <a:ext cx="8229600" cy="73152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Design Criteria Summary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2925" y="1295400"/>
            <a:ext cx="924904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/>
              <a:t>Segment 3 - Industrial District - E. G St. to Portland Ave.</a:t>
            </a:r>
            <a:endParaRPr lang="en-US" u="sng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Gateway </a:t>
            </a:r>
            <a:r>
              <a:rPr lang="en-US" dirty="0"/>
              <a:t>to Tacoma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Maintain parking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Consider higher freight use / improvements in this part of the corridor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Improved sidewalks and signage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Consider bicycle connections to destinations beyond Portland Avenue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Protective street-edge landscape / street-tree buffer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Pedestrian safety (lighting, </a:t>
            </a:r>
            <a:r>
              <a:rPr lang="en-US" dirty="0" err="1"/>
              <a:t>CPTED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14400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Thank You!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57400"/>
            <a:ext cx="854638" cy="123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Project/Grant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817"/>
            <a:ext cx="8077201" cy="5410200"/>
          </a:xfrm>
        </p:spPr>
        <p:txBody>
          <a:bodyPr>
            <a:normAutofit/>
          </a:bodyPr>
          <a:lstStyle/>
          <a:p>
            <a:endParaRPr lang="en-US" sz="1800" u="sng" dirty="0" smtClean="0"/>
          </a:p>
          <a:p>
            <a:endParaRPr lang="en-US" sz="1800" u="sng" dirty="0"/>
          </a:p>
          <a:p>
            <a:endParaRPr lang="en-US" sz="1800" u="sng" dirty="0" smtClean="0"/>
          </a:p>
          <a:p>
            <a:endParaRPr lang="en-US" sz="1800" u="sng" dirty="0"/>
          </a:p>
          <a:p>
            <a:endParaRPr lang="en-US" sz="1800" u="sng" dirty="0" smtClean="0"/>
          </a:p>
          <a:p>
            <a:endParaRPr lang="en-US" sz="1800" u="sng" dirty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spcAft>
                <a:spcPts val="600"/>
              </a:spcAft>
              <a:buNone/>
            </a:pPr>
            <a:endParaRPr lang="en-US" sz="18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800" b="1" u="sng" dirty="0" smtClean="0"/>
              <a:t>From </a:t>
            </a:r>
            <a:r>
              <a:rPr lang="en-US" sz="1800" b="1" u="sng" dirty="0" smtClean="0"/>
              <a:t>S. C Street to Portland Avenue</a:t>
            </a:r>
            <a:r>
              <a:rPr lang="en-US" sz="1800" b="1" dirty="0" smtClean="0"/>
              <a:t>: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1.2 Miles of reconstructed heavy-haul roadway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Sidewalks, curb ramps, crosswalks, bicycle facilities, landscaping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New fiber backbone, signals, APS, lighting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Generally 1-WB lane, </a:t>
            </a:r>
            <a:r>
              <a:rPr lang="en-US" sz="1800" dirty="0" err="1" smtClean="0"/>
              <a:t>CTL</a:t>
            </a:r>
            <a:r>
              <a:rPr lang="en-US" sz="1800" dirty="0" smtClean="0"/>
              <a:t>, 2-EB lanes (one is </a:t>
            </a:r>
            <a:r>
              <a:rPr lang="en-US" sz="1800" dirty="0" err="1" smtClean="0"/>
              <a:t>HOV</a:t>
            </a:r>
            <a:r>
              <a:rPr lang="en-US" sz="1800" dirty="0" smtClean="0"/>
              <a:t>/transit)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endParaRPr lang="en-US" sz="1800" u="sn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33" y="1025208"/>
            <a:ext cx="7890534" cy="26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0" y="11430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45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1" cy="5410200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October ‘16 </a:t>
            </a:r>
          </a:p>
          <a:p>
            <a:pPr lvl="1"/>
            <a:r>
              <a:rPr lang="en-US" sz="1800" dirty="0" smtClean="0"/>
              <a:t>Stakeholder Focus Groups (2)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In-Person Surveys (90 completed)</a:t>
            </a:r>
            <a:endParaRPr lang="en-US" sz="1600" dirty="0" smtClean="0"/>
          </a:p>
          <a:p>
            <a:r>
              <a:rPr lang="en-US" sz="2000" u="sng" dirty="0" smtClean="0"/>
              <a:t>November ’16</a:t>
            </a:r>
          </a:p>
          <a:p>
            <a:pPr lvl="1"/>
            <a:r>
              <a:rPr lang="en-US" sz="1800" dirty="0" smtClean="0"/>
              <a:t>Online Survey &amp; Mapping Tool (212 responses)</a:t>
            </a:r>
          </a:p>
          <a:p>
            <a:pPr lvl="1"/>
            <a:r>
              <a:rPr lang="en-US" sz="1800" dirty="0" smtClean="0"/>
              <a:t>Stakeholder Design </a:t>
            </a:r>
            <a:r>
              <a:rPr lang="en-US" sz="1800" dirty="0" err="1" smtClean="0"/>
              <a:t>Charrette</a:t>
            </a:r>
            <a:r>
              <a:rPr lang="en-US" sz="1800" dirty="0" smtClean="0"/>
              <a:t>/Site Walk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Public Design Charrette</a:t>
            </a:r>
          </a:p>
          <a:p>
            <a:pPr>
              <a:spcAft>
                <a:spcPts val="600"/>
              </a:spcAft>
            </a:pPr>
            <a:r>
              <a:rPr lang="en-US" sz="2000" u="sng" dirty="0" smtClean="0"/>
              <a:t>June ‘17 </a:t>
            </a:r>
            <a:r>
              <a:rPr lang="en-US" sz="2000" dirty="0" smtClean="0"/>
              <a:t>– </a:t>
            </a:r>
            <a:r>
              <a:rPr lang="en-US" sz="1800" dirty="0" smtClean="0"/>
              <a:t>Public Open House</a:t>
            </a:r>
          </a:p>
          <a:p>
            <a:pPr>
              <a:spcAft>
                <a:spcPts val="600"/>
              </a:spcAft>
            </a:pPr>
            <a:r>
              <a:rPr lang="en-US" sz="2000" u="sng" dirty="0" smtClean="0"/>
              <a:t>June/July ‘17 </a:t>
            </a:r>
            <a:r>
              <a:rPr lang="en-US" sz="2000" dirty="0" smtClean="0"/>
              <a:t>– </a:t>
            </a:r>
            <a:r>
              <a:rPr lang="en-US" sz="1800" dirty="0" smtClean="0"/>
              <a:t>Collected online feedback on alternatives</a:t>
            </a:r>
          </a:p>
          <a:p>
            <a:r>
              <a:rPr lang="en-US" sz="2000" u="sng" dirty="0" smtClean="0"/>
              <a:t>Technical Advisory Meetings</a:t>
            </a:r>
          </a:p>
          <a:p>
            <a:pPr lvl="1"/>
            <a:r>
              <a:rPr lang="en-US" sz="1800" dirty="0" smtClean="0"/>
              <a:t>September ‘16</a:t>
            </a:r>
          </a:p>
          <a:p>
            <a:pPr lvl="1"/>
            <a:r>
              <a:rPr lang="en-US" sz="1800" dirty="0" smtClean="0"/>
              <a:t>November ‘16</a:t>
            </a:r>
          </a:p>
          <a:p>
            <a:pPr lvl="1"/>
            <a:r>
              <a:rPr lang="en-US" sz="1800" dirty="0" smtClean="0"/>
              <a:t>May ‘17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489236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7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Heard: Public Feedback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95260"/>
            <a:ext cx="7647805" cy="50865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117" y="1127442"/>
            <a:ext cx="7217883" cy="6251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In </a:t>
            </a:r>
            <a:r>
              <a:rPr lang="en-US" b="1" dirty="0"/>
              <a:t>terms of transportation, </a:t>
            </a:r>
            <a:r>
              <a:rPr lang="en-US" b="1" dirty="0" smtClean="0"/>
              <a:t>what would </a:t>
            </a:r>
            <a:r>
              <a:rPr lang="en-US" b="1" dirty="0"/>
              <a:t>make Puyallup </a:t>
            </a:r>
            <a:r>
              <a:rPr lang="en-US" b="1" dirty="0" smtClean="0"/>
              <a:t>Avenue </a:t>
            </a:r>
            <a:r>
              <a:rPr lang="en-US" b="1" dirty="0"/>
              <a:t>more attractive to you?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895600"/>
            <a:ext cx="2286000" cy="156966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Other</a:t>
            </a:r>
            <a:r>
              <a:rPr lang="en-US" sz="1200" b="1" dirty="0" smtClean="0"/>
              <a:t>:  </a:t>
            </a:r>
            <a:r>
              <a:rPr lang="en-US" sz="1200" dirty="0" smtClean="0"/>
              <a:t>Safety/streetlight/ storefront improvements, road maintenance, better transit/ped/bike connections, more retail/mixed use destinations, noise reduction (train/construction), parking, gateway features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20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Heard: Stakeholder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5486401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Want </a:t>
            </a:r>
            <a:r>
              <a:rPr lang="en-US" b="1" dirty="0" smtClean="0"/>
              <a:t>Subarea Plan </a:t>
            </a:r>
            <a:r>
              <a:rPr lang="en-US" dirty="0" smtClean="0"/>
              <a:t>efforts to </a:t>
            </a:r>
            <a:r>
              <a:rPr lang="en-US" dirty="0"/>
              <a:t>come to </a:t>
            </a:r>
            <a:r>
              <a:rPr lang="en-US" dirty="0" smtClean="0"/>
              <a:t>fruition</a:t>
            </a:r>
          </a:p>
          <a:p>
            <a:r>
              <a:rPr lang="en-US" dirty="0" smtClean="0"/>
              <a:t>Need </a:t>
            </a:r>
            <a:r>
              <a:rPr lang="en-US" b="1" dirty="0" smtClean="0"/>
              <a:t>access </a:t>
            </a:r>
            <a:r>
              <a:rPr lang="en-US" b="1" dirty="0"/>
              <a:t>to TDS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Parking</a:t>
            </a:r>
            <a:r>
              <a:rPr lang="en-US" dirty="0" smtClean="0"/>
              <a:t> </a:t>
            </a:r>
            <a:r>
              <a:rPr lang="en-US" dirty="0"/>
              <a:t>is increasingly </a:t>
            </a:r>
            <a:r>
              <a:rPr lang="en-US" dirty="0" smtClean="0"/>
              <a:t>an </a:t>
            </a:r>
            <a:r>
              <a:rPr lang="en-US" dirty="0"/>
              <a:t>issue </a:t>
            </a:r>
            <a:endParaRPr lang="en-US" dirty="0" smtClean="0"/>
          </a:p>
          <a:p>
            <a:r>
              <a:rPr lang="en-US" dirty="0" smtClean="0"/>
              <a:t>Must be be </a:t>
            </a:r>
            <a:r>
              <a:rPr lang="en-US" b="1" dirty="0" smtClean="0"/>
              <a:t>safer </a:t>
            </a:r>
            <a:r>
              <a:rPr lang="en-US" b="1" dirty="0"/>
              <a:t>and more comfortable for </a:t>
            </a:r>
            <a:r>
              <a:rPr lang="en-US" b="1" dirty="0" smtClean="0"/>
              <a:t>pedestrians,</a:t>
            </a:r>
            <a:r>
              <a:rPr lang="en-US" dirty="0" smtClean="0"/>
              <a:t> especially students </a:t>
            </a:r>
          </a:p>
          <a:p>
            <a:r>
              <a:rPr lang="en-US" dirty="0"/>
              <a:t>Doesn’t currently feel like a </a:t>
            </a:r>
            <a:r>
              <a:rPr lang="en-US" b="1" dirty="0"/>
              <a:t>safe street to bike</a:t>
            </a:r>
          </a:p>
          <a:p>
            <a:r>
              <a:rPr lang="en-US" dirty="0"/>
              <a:t>Preserve the </a:t>
            </a:r>
            <a:r>
              <a:rPr lang="en-US" b="1" dirty="0"/>
              <a:t>unique historic and industrial character </a:t>
            </a:r>
          </a:p>
          <a:p>
            <a:r>
              <a:rPr lang="en-US" b="1" dirty="0"/>
              <a:t>Acts as a gateway</a:t>
            </a:r>
            <a:r>
              <a:rPr lang="en-US" dirty="0"/>
              <a:t> for people arriving in Tacoma by transit or for events</a:t>
            </a:r>
          </a:p>
          <a:p>
            <a:r>
              <a:rPr lang="en-US" b="1" dirty="0"/>
              <a:t>Make it feel like a place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IMG_06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2"/>
          <a:stretch>
            <a:fillRect/>
          </a:stretch>
        </p:blipFill>
        <p:spPr bwMode="auto">
          <a:xfrm>
            <a:off x="6110428" y="3730352"/>
            <a:ext cx="2843072" cy="244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TrendlerJ\AppData\Local\Microsoft\Windows\INetCache\Content.Word\Parking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6" r="7505" b="28537"/>
          <a:stretch/>
        </p:blipFill>
        <p:spPr bwMode="auto">
          <a:xfrm>
            <a:off x="6098158" y="1197102"/>
            <a:ext cx="2817242" cy="2441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9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86" y="3922373"/>
            <a:ext cx="4478628" cy="2408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Alternatives 1-3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Nelson\Nygaard Consulting Associates, Inc.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77111"/>
            <a:ext cx="4267200" cy="2295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8098"/>
            <a:ext cx="4190996" cy="225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7300" y="1143000"/>
            <a:ext cx="8238653" cy="543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u="sng" dirty="0" smtClean="0">
                <a:solidFill>
                  <a:schemeClr val="tx2"/>
                </a:solidFill>
              </a:rPr>
              <a:t>Most Preferred Items</a:t>
            </a:r>
            <a:r>
              <a:rPr lang="en-US" sz="2200" dirty="0" smtClean="0">
                <a:solidFill>
                  <a:schemeClr val="tx2"/>
                </a:solidFill>
              </a:rPr>
              <a:t>: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Parking Protected </a:t>
            </a:r>
            <a:r>
              <a:rPr lang="en-US" sz="2000" dirty="0">
                <a:solidFill>
                  <a:schemeClr val="tx2"/>
                </a:solidFill>
              </a:rPr>
              <a:t>bike lanes (Alt. 2)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/>
                </a:solidFill>
              </a:rPr>
              <a:t>Parking management/reduced on-street parking (Alt. 2)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/>
                </a:solidFill>
              </a:rPr>
              <a:t>Wide sidewalks/separation from traffic (Alt. 3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Transit &amp; High </a:t>
            </a:r>
            <a:r>
              <a:rPr lang="en-US" sz="2000" dirty="0">
                <a:solidFill>
                  <a:schemeClr val="tx2"/>
                </a:solidFill>
              </a:rPr>
              <a:t>O</a:t>
            </a:r>
            <a:r>
              <a:rPr lang="en-US" sz="2000" dirty="0" smtClean="0">
                <a:solidFill>
                  <a:schemeClr val="tx2"/>
                </a:solidFill>
              </a:rPr>
              <a:t>ccupancy </a:t>
            </a:r>
            <a:r>
              <a:rPr lang="en-US" sz="2000" dirty="0">
                <a:solidFill>
                  <a:schemeClr val="tx2"/>
                </a:solidFill>
              </a:rPr>
              <a:t>V</a:t>
            </a:r>
            <a:r>
              <a:rPr lang="en-US" sz="2000" dirty="0" smtClean="0">
                <a:solidFill>
                  <a:schemeClr val="tx2"/>
                </a:solidFill>
              </a:rPr>
              <a:t>ehicle (</a:t>
            </a:r>
            <a:r>
              <a:rPr lang="en-US" sz="2000" dirty="0" err="1" smtClean="0">
                <a:solidFill>
                  <a:schemeClr val="tx2"/>
                </a:solidFill>
              </a:rPr>
              <a:t>HOV</a:t>
            </a:r>
            <a:r>
              <a:rPr lang="en-US" sz="2000" dirty="0" smtClean="0">
                <a:solidFill>
                  <a:schemeClr val="tx2"/>
                </a:solidFill>
              </a:rPr>
              <a:t>) lane (Alt. 1)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u="sng" dirty="0">
                <a:solidFill>
                  <a:schemeClr val="tx2"/>
                </a:solidFill>
              </a:rPr>
              <a:t>Concerns</a:t>
            </a:r>
            <a:r>
              <a:rPr lang="en-US" sz="2200" dirty="0">
                <a:solidFill>
                  <a:schemeClr val="tx2"/>
                </a:solidFill>
              </a:rPr>
              <a:t>:  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Vehicle speed with two GPLs in each direction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Reduced lanes leading to backups/turning queues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/>
                </a:solidFill>
              </a:rPr>
              <a:t>L</a:t>
            </a:r>
            <a:r>
              <a:rPr lang="en-US" sz="2000" dirty="0" smtClean="0">
                <a:solidFill>
                  <a:schemeClr val="tx2"/>
                </a:solidFill>
              </a:rPr>
              <a:t>andscaping maintenance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Need for ped/bike-friendly </a:t>
            </a:r>
            <a:r>
              <a:rPr lang="en-US" sz="2000" dirty="0">
                <a:solidFill>
                  <a:schemeClr val="tx2"/>
                </a:solidFill>
              </a:rPr>
              <a:t>protective </a:t>
            </a:r>
            <a:r>
              <a:rPr lang="en-US" sz="2000" dirty="0" smtClean="0">
                <a:solidFill>
                  <a:schemeClr val="tx2"/>
                </a:solidFill>
              </a:rPr>
              <a:t>environment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u="sng" dirty="0" smtClean="0">
                <a:solidFill>
                  <a:schemeClr val="tx2"/>
                </a:solidFill>
              </a:rPr>
              <a:t>Outcome</a:t>
            </a:r>
            <a:r>
              <a:rPr lang="en-US" sz="2200" dirty="0" smtClean="0">
                <a:solidFill>
                  <a:schemeClr val="tx2"/>
                </a:solidFill>
              </a:rPr>
              <a:t>: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Hybrid </a:t>
            </a:r>
            <a:r>
              <a:rPr lang="en-US" sz="2000" dirty="0">
                <a:solidFill>
                  <a:schemeClr val="tx2"/>
                </a:solidFill>
              </a:rPr>
              <a:t>alternative developed (Alt 4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03" y="4841666"/>
            <a:ext cx="2895600" cy="199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2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N PPT Template">
  <a:themeElements>
    <a:clrScheme name="NN Color 2016">
      <a:dk1>
        <a:sysClr val="windowText" lastClr="000000"/>
      </a:dk1>
      <a:lt1>
        <a:sysClr val="window" lastClr="FFFFFF"/>
      </a:lt1>
      <a:dk2>
        <a:srgbClr val="555555"/>
      </a:dk2>
      <a:lt2>
        <a:srgbClr val="CEC8A8"/>
      </a:lt2>
      <a:accent1>
        <a:srgbClr val="00659A"/>
      </a:accent1>
      <a:accent2>
        <a:srgbClr val="00ADBB"/>
      </a:accent2>
      <a:accent3>
        <a:srgbClr val="D46F4E"/>
      </a:accent3>
      <a:accent4>
        <a:srgbClr val="CFAF1F"/>
      </a:accent4>
      <a:accent5>
        <a:srgbClr val="B5BD00"/>
      </a:accent5>
      <a:accent6>
        <a:srgbClr val="987366"/>
      </a:accent6>
      <a:hlink>
        <a:srgbClr val="00659A"/>
      </a:hlink>
      <a:folHlink>
        <a:srgbClr val="5D1E79"/>
      </a:folHlink>
    </a:clrScheme>
    <a:fontScheme name="NN Arial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 PPT Template 2013" id="{49E7CD59-1916-49C7-AA4B-55B663FFD422}" vid="{F3157E6D-0C36-4066-A28D-38150C1FF1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94C34E1F275C43A0067A15CCC7204A" ma:contentTypeVersion="8" ma:contentTypeDescription="Create a new document." ma:contentTypeScope="" ma:versionID="813891873109970bc8b7d09677185e14">
  <xsd:schema xmlns:xsd="http://www.w3.org/2001/XMLSchema" xmlns:xs="http://www.w3.org/2001/XMLSchema" xmlns:p="http://schemas.microsoft.com/office/2006/metadata/properties" xmlns:ns3="de3a477a-f58c-45f7-870a-0c3c436cb4b5" xmlns:ns4="67abadd4-c5f0-4cbf-ac07-ae25be7fc6a4" targetNamespace="http://schemas.microsoft.com/office/2006/metadata/properties" ma:root="true" ma:fieldsID="c4f03e172fe48aca08bb460c0fa58ac4" ns3:_="" ns4:_="">
    <xsd:import namespace="de3a477a-f58c-45f7-870a-0c3c436cb4b5"/>
    <xsd:import namespace="67abadd4-c5f0-4cbf-ac07-ae25be7fc6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a477a-f58c-45f7-870a-0c3c436cb4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badd4-c5f0-4cbf-ac07-ae25be7fc6a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485D34-3BFA-4B67-8DB0-E138E8401B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2A176B-9C1C-4884-BCC3-296A044237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3a477a-f58c-45f7-870a-0c3c436cb4b5"/>
    <ds:schemaRef ds:uri="67abadd4-c5f0-4cbf-ac07-ae25be7fc6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2033BA-C188-413B-B260-0759AE72FB1A}">
  <ds:schemaRefs>
    <ds:schemaRef ds:uri="http://purl.org/dc/dcmitype/"/>
    <ds:schemaRef ds:uri="http://schemas.microsoft.com/office/infopath/2007/PartnerControls"/>
    <ds:schemaRef ds:uri="67abadd4-c5f0-4cbf-ac07-ae25be7fc6a4"/>
    <ds:schemaRef ds:uri="http://schemas.microsoft.com/office/2006/documentManagement/types"/>
    <ds:schemaRef ds:uri="http://purl.org/dc/elements/1.1/"/>
    <ds:schemaRef ds:uri="http://schemas.microsoft.com/office/2006/metadata/properties"/>
    <ds:schemaRef ds:uri="de3a477a-f58c-45f7-870a-0c3c436cb4b5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 PPT Template</Template>
  <TotalTime>8571</TotalTime>
  <Words>1202</Words>
  <Application>Microsoft Office PowerPoint</Application>
  <PresentationFormat>On-screen Show (4:3)</PresentationFormat>
  <Paragraphs>193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NN PPT Template</vt:lpstr>
      <vt:lpstr>Puyallup Avenue Transit/Complete Street Improvement Project Conceptual Phase Evaluation </vt:lpstr>
      <vt:lpstr>Current Schedule</vt:lpstr>
      <vt:lpstr>Project/Grant Summary</vt:lpstr>
      <vt:lpstr>Project Goals</vt:lpstr>
      <vt:lpstr>Project Outreach</vt:lpstr>
      <vt:lpstr>What We Heard: Public Feedback</vt:lpstr>
      <vt:lpstr>What We Heard: Stakeholder Feedback</vt:lpstr>
      <vt:lpstr>Proposed Alternatives 1-3</vt:lpstr>
      <vt:lpstr>Outreach Summary</vt:lpstr>
      <vt:lpstr>Hybrid Alternative 4 (no parking E. C St. to E. G St.)</vt:lpstr>
      <vt:lpstr>Draft Concept Review – Parking on North Side</vt:lpstr>
      <vt:lpstr>Draft Concept Review – Parking on North Side</vt:lpstr>
      <vt:lpstr>Draft Concept Review – Parking on Both Sides</vt:lpstr>
      <vt:lpstr>Draft/Concept Review – E. C St. to E. E St. Existing Puyallup Avenue On-Street Parking</vt:lpstr>
      <vt:lpstr>Draft/Concept Review – E. C St. to E. E St. Tentative/Proposed Puyallup Avenue North Side Parking</vt:lpstr>
      <vt:lpstr>Draft/Concept Review – E. C St. to E. E St. Tentative Side Street Parking Options</vt:lpstr>
      <vt:lpstr>Draft/Concept Review – A St. to E. C St. Existing Puyallup Avenue On-Street Parking</vt:lpstr>
      <vt:lpstr>Draft/Concept Review – A St. to E. C St. Tentative Side Street Parking Options</vt:lpstr>
      <vt:lpstr>Design Criteria Summary</vt:lpstr>
      <vt:lpstr>Design Criteria Summary</vt:lpstr>
      <vt:lpstr>PowerPoint Presentation</vt:lpstr>
    </vt:vector>
  </TitlesOfParts>
  <Company>Perkins+Will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2 Title</dc:title>
  <dc:creator>Trendler, Jody</dc:creator>
  <cp:lastModifiedBy>D'Andrea, Mark</cp:lastModifiedBy>
  <cp:revision>315</cp:revision>
  <cp:lastPrinted>2020-12-21T22:51:12Z</cp:lastPrinted>
  <dcterms:created xsi:type="dcterms:W3CDTF">2016-11-07T18:21:32Z</dcterms:created>
  <dcterms:modified xsi:type="dcterms:W3CDTF">2020-12-21T23:26:56Z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0x0101008F94C34E1F275C43A0067A15CCC7204A</vt:lpwstr>
  </property>
</Properties>
</file>